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21"/>
  </p:notesMasterIdLst>
  <p:sldIdLst>
    <p:sldId id="256" r:id="rId3"/>
    <p:sldId id="270" r:id="rId4"/>
    <p:sldId id="259" r:id="rId5"/>
    <p:sldId id="287" r:id="rId6"/>
    <p:sldId id="272" r:id="rId7"/>
    <p:sldId id="276" r:id="rId8"/>
    <p:sldId id="277" r:id="rId9"/>
    <p:sldId id="288" r:id="rId10"/>
    <p:sldId id="278" r:id="rId11"/>
    <p:sldId id="280" r:id="rId12"/>
    <p:sldId id="281" r:id="rId13"/>
    <p:sldId id="282" r:id="rId14"/>
    <p:sldId id="283" r:id="rId15"/>
    <p:sldId id="284" r:id="rId16"/>
    <p:sldId id="262" r:id="rId17"/>
    <p:sldId id="269" r:id="rId18"/>
    <p:sldId id="286" r:id="rId19"/>
    <p:sldId id="28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0000FF"/>
    <a:srgbClr val="660066"/>
    <a:srgbClr val="000000"/>
    <a:srgbClr val="67217A"/>
    <a:srgbClr val="8037B7"/>
    <a:srgbClr val="FFFFFF"/>
    <a:srgbClr val="0095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5D72B-4A80-49F9-BFDA-C9552F220960}" type="datetimeFigureOut">
              <a:rPr lang="pt-BR" smtClean="0"/>
              <a:t>21/06/2019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EDED-A3D5-4DB0-92D7-4A78EB9C80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3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rgbClr val="67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 err="1"/>
              <a:t>ahuheuaheua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5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0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59140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740558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61259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5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10132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62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837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3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9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19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a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9016" y="1778409"/>
            <a:ext cx="11467744" cy="164968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rgbClr val="616161"/>
                </a:solidFill>
                <a:latin typeface="Segoe UI Light"/>
                <a:cs typeface="Segoe UI Light"/>
              </a:defRPr>
            </a:lvl1pPr>
            <a:lvl2pPr marL="867004" indent="-333465">
              <a:buFont typeface="Lucida Grande"/>
              <a:buChar char="—"/>
              <a:defRPr sz="1867">
                <a:solidFill>
                  <a:srgbClr val="616161"/>
                </a:solidFill>
                <a:latin typeface="Segoe UI Light"/>
                <a:cs typeface="Segoe UI Light"/>
              </a:defRPr>
            </a:lvl2pPr>
            <a:lvl3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3pPr>
            <a:lvl4pPr marL="1867393" indent="-266771">
              <a:buFont typeface="Lucida Grande"/>
              <a:buChar char="—"/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4pPr>
            <a:lvl5pPr>
              <a:defRPr sz="1467">
                <a:solidFill>
                  <a:srgbClr val="61616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9019" y="289517"/>
            <a:ext cx="11467743" cy="899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89819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4427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6/21/2019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672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hdr="0" dt="0"/>
  <p:txStyles>
    <p:titleStyle>
      <a:lvl1pPr algn="l" defTabSz="913937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57" indent="-400157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04" indent="-333465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52" indent="-266771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393" indent="-266771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35" indent="-266771" algn="l" defTabSz="533541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47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01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55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09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41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083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24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16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0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247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78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32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windows.net/common/.well-known/openid-configuration" TargetMode="External"/><Relationship Id="rId2" Type="http://schemas.openxmlformats.org/officeDocument/2006/relationships/hyperlink" Target="https://accounts.google.com/.well-known/openid-configuration?callback=JSON_CALLBA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gin.salesforce.com/.well-known/openid-configuration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unobrito.net.br/oauth2/" TargetMode="External"/><Relationship Id="rId3" Type="http://schemas.openxmlformats.org/officeDocument/2006/relationships/hyperlink" Target="https://github.com/brunohbrito/JPProject.IdentityServer4.AdminUI" TargetMode="External"/><Relationship Id="rId7" Type="http://schemas.openxmlformats.org/officeDocument/2006/relationships/hyperlink" Target="https://tools.ietf.org/html/rfc7517" TargetMode="External"/><Relationship Id="rId2" Type="http://schemas.openxmlformats.org/officeDocument/2006/relationships/hyperlink" Target="http://docs.identityserver.io/en/lat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rfc6749" TargetMode="External"/><Relationship Id="rId5" Type="http://schemas.openxmlformats.org/officeDocument/2006/relationships/hyperlink" Target="https://tools.ietf.org/html/rfc7516" TargetMode="External"/><Relationship Id="rId4" Type="http://schemas.openxmlformats.org/officeDocument/2006/relationships/hyperlink" Target="https://tools.ietf.org/html/rfc6750" TargetMode="External"/><Relationship Id="rId9" Type="http://schemas.openxmlformats.org/officeDocument/2006/relationships/hyperlink" Target="https://www.brunobrito.net.br/jwt-cookies-oauth-beare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838" y="5051716"/>
            <a:ext cx="7772400" cy="1463040"/>
          </a:xfrm>
        </p:spPr>
        <p:txBody>
          <a:bodyPr>
            <a:normAutofit/>
          </a:bodyPr>
          <a:lstStyle/>
          <a:p>
            <a:pPr algn="l"/>
            <a:r>
              <a:rPr lang="pt-BR" sz="4400" spc="-150" dirty="0">
                <a:latin typeface="+mn-lt"/>
              </a:rPr>
              <a:t>Bruno brito</a:t>
            </a:r>
            <a:br>
              <a:rPr lang="pt-BR" sz="4400" spc="-150" dirty="0">
                <a:latin typeface="+mn-lt"/>
              </a:rPr>
            </a:br>
            <a:r>
              <a:rPr lang="pt-BR" sz="3000" spc="-150" dirty="0">
                <a:latin typeface="+mn-lt"/>
              </a:rPr>
              <a:t>bhdebrito@gmail.com</a:t>
            </a:r>
          </a:p>
        </p:txBody>
      </p:sp>
      <p:sp>
        <p:nvSpPr>
          <p:cNvPr id="6" name="Retângulo 5"/>
          <p:cNvSpPr/>
          <p:nvPr/>
        </p:nvSpPr>
        <p:spPr>
          <a:xfrm>
            <a:off x="274018" y="105170"/>
            <a:ext cx="113428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+mj-lt"/>
              </a:rPr>
              <a:t>Criando APIs Seguras com JWT &amp; </a:t>
            </a:r>
            <a:br>
              <a:rPr lang="pt-BR" sz="9600" dirty="0">
                <a:solidFill>
                  <a:schemeClr val="bg1"/>
                </a:solidFill>
                <a:latin typeface="+mj-lt"/>
              </a:rPr>
            </a:br>
            <a:r>
              <a:rPr lang="pt-BR" sz="9600" dirty="0" err="1">
                <a:solidFill>
                  <a:schemeClr val="bg1"/>
                </a:solidFill>
                <a:latin typeface="+mj-lt"/>
              </a:rPr>
              <a:t>Identity</a:t>
            </a:r>
            <a:r>
              <a:rPr lang="pt-BR" sz="9600" dirty="0">
                <a:solidFill>
                  <a:schemeClr val="bg1"/>
                </a:solidFill>
                <a:latin typeface="+mj-lt"/>
              </a:rPr>
              <a:t> Server v4</a:t>
            </a: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6618055" y="5326036"/>
            <a:ext cx="0" cy="914400"/>
          </a:xfrm>
          <a:prstGeom prst="line">
            <a:avLst/>
          </a:prstGeom>
          <a:ln w="19050">
            <a:solidFill>
              <a:srgbClr val="672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18374"/>
          <a:stretch/>
        </p:blipFill>
        <p:spPr>
          <a:xfrm>
            <a:off x="6929448" y="5421302"/>
            <a:ext cx="4901069" cy="72386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169423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Openid</a:t>
            </a:r>
            <a:r>
              <a:rPr lang="pt-BR" dirty="0"/>
              <a:t> </a:t>
            </a:r>
            <a:r>
              <a:rPr lang="pt-BR" dirty="0" err="1"/>
              <a:t>connect</a:t>
            </a:r>
            <a:endParaRPr lang="pt-BR" dirty="0"/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853999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Protocolo de Autenticação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2565441"/>
            <a:ext cx="440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Autentique-se uma única vez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Usa JWT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Está no topo do OAuth2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23F510-11FA-47D7-AFDE-C1455AB0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45" y="4015547"/>
            <a:ext cx="3179238" cy="25681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D1CD42-1820-4973-8B9D-F3C0C9B9A260}"/>
              </a:ext>
            </a:extLst>
          </p:cNvPr>
          <p:cNvSpPr txBox="1"/>
          <p:nvPr/>
        </p:nvSpPr>
        <p:spPr>
          <a:xfrm>
            <a:off x="5884164" y="2565441"/>
            <a:ext cx="2332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Token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 Token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Claims</a:t>
            </a:r>
          </a:p>
        </p:txBody>
      </p:sp>
    </p:spTree>
    <p:extLst>
      <p:ext uri="{BB962C8B-B14F-4D97-AF65-F5344CB8AC3E}">
        <p14:creationId xmlns:p14="http://schemas.microsoft.com/office/powerpoint/2010/main" val="14351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3E0E-7029-400C-9839-E6F3A8C7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</a:t>
            </a:r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8E024CB6-AA61-4770-86FC-85797D17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17" y="2184966"/>
            <a:ext cx="6824894" cy="336793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59A15C-C866-42DF-BEC3-728F8CB1DAB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20086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3E0E-7029-400C-9839-E6F3A8C7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2A807-5165-495B-B470-6A40E7817E79}"/>
              </a:ext>
            </a:extLst>
          </p:cNvPr>
          <p:cNvSpPr txBox="1"/>
          <p:nvPr/>
        </p:nvSpPr>
        <p:spPr>
          <a:xfrm>
            <a:off x="1024128" y="2644170"/>
            <a:ext cx="40782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JOSE 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Javascript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Object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Signing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Encryption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JWT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JWS 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(JSON Web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Signature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JWE 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(JSON Web </a:t>
            </a:r>
            <a:r>
              <a:rPr lang="pt-BR" sz="1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Encryption</a:t>
            </a:r>
            <a:r>
              <a:rPr lang="pt-BR" sz="1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59A15C-C866-42DF-BEC3-728F8CB1DAB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12782-5C98-4377-9235-9FCA875D6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21" y="4208264"/>
            <a:ext cx="2781566" cy="2393915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B79C414A-D169-4153-BDE7-3E0D5937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2084832"/>
            <a:ext cx="5617613" cy="40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sz="10000" spc="-300" dirty="0">
                <a:solidFill>
                  <a:schemeClr val="tx1"/>
                </a:solidFill>
              </a:rPr>
              <a:t>JWE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F1F55-D955-43F8-933C-19B7AF554E3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81AC0-47D7-4A87-A306-252E5ED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2135"/>
            <a:ext cx="62293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6DF46-C6A6-4169-A446-CFA879BFE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4248151"/>
            <a:ext cx="6858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8A60-AD62-42B1-B6A9-4F5D7597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RECAPITULANDO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7CEF4-DE99-4EB1-B6B7-A6CEB1CEEC52}"/>
              </a:ext>
            </a:extLst>
          </p:cNvPr>
          <p:cNvSpPr txBox="1"/>
          <p:nvPr/>
        </p:nvSpPr>
        <p:spPr>
          <a:xfrm>
            <a:off x="4712736" y="2084832"/>
            <a:ext cx="2766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IdentityServer4</a:t>
            </a:r>
            <a:endParaRPr lang="pt-B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405C2A-E933-4E41-9BC7-C3C42933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61" y="2084833"/>
            <a:ext cx="584775" cy="5847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F4539D-3E3B-4B57-8C42-326256CB294E}"/>
              </a:ext>
            </a:extLst>
          </p:cNvPr>
          <p:cNvSpPr/>
          <p:nvPr/>
        </p:nvSpPr>
        <p:spPr>
          <a:xfrm>
            <a:off x="5172074" y="3752851"/>
            <a:ext cx="1847850" cy="1123950"/>
          </a:xfrm>
          <a:prstGeom prst="round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OAuth2</a:t>
            </a:r>
          </a:p>
          <a:p>
            <a:pPr algn="ctr"/>
            <a:r>
              <a:rPr lang="pt-BR" dirty="0"/>
              <a:t>Autorizar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39BAC9-397D-4A9B-9136-04133C208431}"/>
              </a:ext>
            </a:extLst>
          </p:cNvPr>
          <p:cNvSpPr/>
          <p:nvPr/>
        </p:nvSpPr>
        <p:spPr>
          <a:xfrm>
            <a:off x="800102" y="3752851"/>
            <a:ext cx="1847850" cy="1123950"/>
          </a:xfrm>
          <a:prstGeom prst="round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OpenId Connect</a:t>
            </a:r>
          </a:p>
          <a:p>
            <a:pPr algn="ctr"/>
            <a:r>
              <a:rPr lang="pt-BR" dirty="0"/>
              <a:t>Autenticar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74A3CD-D10B-4CF6-920F-8A0175321B4D}"/>
              </a:ext>
            </a:extLst>
          </p:cNvPr>
          <p:cNvSpPr/>
          <p:nvPr/>
        </p:nvSpPr>
        <p:spPr>
          <a:xfrm>
            <a:off x="9544048" y="3752851"/>
            <a:ext cx="1847850" cy="1123950"/>
          </a:xfrm>
          <a:prstGeom prst="roundRect">
            <a:avLst/>
          </a:prstGeom>
          <a:solidFill>
            <a:srgbClr val="800080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JWT</a:t>
            </a:r>
          </a:p>
          <a:p>
            <a:pPr algn="ctr"/>
            <a:r>
              <a:rPr lang="pt-BR" dirty="0"/>
              <a:t>Trafegar seguro</a:t>
            </a:r>
          </a:p>
        </p:txBody>
      </p:sp>
      <p:sp>
        <p:nvSpPr>
          <p:cNvPr id="16" name="CaixaDeTexto 4">
            <a:extLst>
              <a:ext uri="{FF2B5EF4-FFF2-40B4-BE49-F238E27FC236}">
                <a16:creationId xmlns:a16="http://schemas.microsoft.com/office/drawing/2014/main" id="{90AD25DE-148B-4400-986A-D4CEE26AB29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24319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t-BR" sz="10000" spc="-3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7F1F55-D955-43F8-933C-19B7AF554E3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F47BE68A-3E8E-4CDC-BC2B-3B2CE6EB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28" y="1908793"/>
            <a:ext cx="6815295" cy="45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838" y="5051716"/>
            <a:ext cx="7772400" cy="1463040"/>
          </a:xfrm>
        </p:spPr>
        <p:txBody>
          <a:bodyPr>
            <a:normAutofit/>
          </a:bodyPr>
          <a:lstStyle/>
          <a:p>
            <a:pPr algn="l"/>
            <a:r>
              <a:rPr lang="pt-BR" sz="4400" spc="-150" dirty="0">
                <a:latin typeface="+mn-lt"/>
              </a:rPr>
              <a:t>Bruno brito</a:t>
            </a:r>
            <a:br>
              <a:rPr lang="pt-BR" sz="4400" spc="-150" dirty="0">
                <a:latin typeface="+mn-lt"/>
              </a:rPr>
            </a:br>
            <a:r>
              <a:rPr lang="pt-BR" sz="3000" spc="-150" dirty="0">
                <a:latin typeface="+mn-lt"/>
              </a:rPr>
              <a:t>bhdebrito@gmail.com</a:t>
            </a:r>
          </a:p>
        </p:txBody>
      </p:sp>
      <p:cxnSp>
        <p:nvCxnSpPr>
          <p:cNvPr id="7" name="Straight Connector 7"/>
          <p:cNvCxnSpPr/>
          <p:nvPr/>
        </p:nvCxnSpPr>
        <p:spPr>
          <a:xfrm flipV="1">
            <a:off x="6618055" y="5326036"/>
            <a:ext cx="0" cy="914400"/>
          </a:xfrm>
          <a:prstGeom prst="line">
            <a:avLst/>
          </a:prstGeom>
          <a:ln w="19050">
            <a:solidFill>
              <a:srgbClr val="672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18374"/>
          <a:stretch/>
        </p:blipFill>
        <p:spPr>
          <a:xfrm>
            <a:off x="6929448" y="5421302"/>
            <a:ext cx="4901069" cy="72386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F40C3102-DE54-4871-AA50-E1EBDB38DBD4}"/>
              </a:ext>
            </a:extLst>
          </p:cNvPr>
          <p:cNvSpPr txBox="1">
            <a:spLocks/>
          </p:cNvSpPr>
          <p:nvPr/>
        </p:nvSpPr>
        <p:spPr>
          <a:xfrm>
            <a:off x="3320667" y="1800262"/>
            <a:ext cx="7209461" cy="62189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spc="-300" dirty="0">
                <a:solidFill>
                  <a:schemeClr val="bg1"/>
                </a:solidFill>
                <a:latin typeface="+mj-lt"/>
              </a:rPr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11001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0E563-9231-45D8-943B-3B2C8040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OIDC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0BB3B-D560-4B1E-A644-94D5AA0D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Google OpenId (</a:t>
            </a:r>
            <a:r>
              <a:rPr lang="en-US" dirty="0">
                <a:hlinkClick r:id="rId2"/>
              </a:rPr>
              <a:t>https://accounts.google.com/.well-known/openid-configuration?callback=JSON_CALLBACK</a:t>
            </a:r>
            <a:r>
              <a:rPr lang="en-US" dirty="0"/>
              <a:t>)</a:t>
            </a:r>
          </a:p>
          <a:p>
            <a:r>
              <a:rPr lang="en-US" dirty="0"/>
              <a:t>Azure AD (</a:t>
            </a:r>
            <a:r>
              <a:rPr lang="en-US" dirty="0">
                <a:hlinkClick r:id="rId3"/>
              </a:rPr>
              <a:t>https://login.windows.net/common/.well-known/openid-configuration</a:t>
            </a:r>
            <a:r>
              <a:rPr lang="en-US" dirty="0"/>
              <a:t>)</a:t>
            </a:r>
          </a:p>
          <a:p>
            <a:r>
              <a:rPr lang="en-US" dirty="0" err="1"/>
              <a:t>SalesForce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https://login.salesforce.com/.well-known/openid-configuration</a:t>
            </a:r>
            <a:r>
              <a:rPr lang="en-US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312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54A4-348B-4DB9-A769-0B3E7D00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E3DB-3D2D-4D4D-B155-969AD30E3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IdentityServer4 (</a:t>
            </a:r>
            <a:r>
              <a:rPr lang="en-US" dirty="0">
                <a:hlinkClick r:id="rId2"/>
              </a:rPr>
              <a:t>http://docs.identityserver.io/en/latest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JP Project (</a:t>
            </a:r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github.com/brunohbrito/JPProject.IdentityServer4.AdminUI</a:t>
            </a:r>
            <a:r>
              <a:rPr lang="pt-BR" dirty="0" smtClean="0"/>
              <a:t>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RFC6750 (</a:t>
            </a:r>
            <a:r>
              <a:rPr lang="en-US" dirty="0">
                <a:hlinkClick r:id="rId4"/>
              </a:rPr>
              <a:t>https://tools.ietf.org/html/rfc6750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RFC7519 (</a:t>
            </a:r>
            <a:r>
              <a:rPr lang="en-US" dirty="0">
                <a:hlinkClick r:id="rId5"/>
              </a:rPr>
              <a:t>https://tools.ietf.org/html/rfc7516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RFC6749 (</a:t>
            </a:r>
            <a:r>
              <a:rPr lang="en-US" dirty="0">
                <a:hlinkClick r:id="rId6"/>
              </a:rPr>
              <a:t>https://tools.ietf.org/html/rfc6749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RFC7517 (</a:t>
            </a:r>
            <a:r>
              <a:rPr lang="en-US" dirty="0">
                <a:hlinkClick r:id="rId7"/>
              </a:rPr>
              <a:t>https://tools.ietf.org/html/rfc7517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Bruno Brito – OAuth2 </a:t>
            </a:r>
            <a:r>
              <a:rPr lang="en-US" dirty="0" err="1"/>
              <a:t>Guia</a:t>
            </a:r>
            <a:r>
              <a:rPr lang="en-US" dirty="0"/>
              <a:t> do </a:t>
            </a:r>
            <a:r>
              <a:rPr lang="en-US" dirty="0" err="1"/>
              <a:t>Iniciante</a:t>
            </a:r>
            <a:r>
              <a:rPr lang="en-US" dirty="0"/>
              <a:t> (</a:t>
            </a:r>
            <a:r>
              <a:rPr lang="en-US" dirty="0">
                <a:hlinkClick r:id="rId8"/>
              </a:rPr>
              <a:t>https://www.brunobrito.net.br/oauth2/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Bruno Brito – </a:t>
            </a:r>
            <a:r>
              <a:rPr lang="en-US" dirty="0" err="1"/>
              <a:t>Segurança</a:t>
            </a:r>
            <a:r>
              <a:rPr lang="en-US" dirty="0"/>
              <a:t> - JWT x Cookies x OAuth2 x Bearer (</a:t>
            </a:r>
            <a:r>
              <a:rPr lang="en-US" dirty="0">
                <a:hlinkClick r:id="rId9"/>
              </a:rPr>
              <a:t>https://www.brunobrito.net.br/jwt-cookies-oauth-bearer/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866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175B4874-F337-41BF-B300-9D31023E6CB0}"/>
              </a:ext>
            </a:extLst>
          </p:cNvPr>
          <p:cNvSpPr txBox="1">
            <a:spLocks/>
          </p:cNvSpPr>
          <p:nvPr/>
        </p:nvSpPr>
        <p:spPr>
          <a:xfrm>
            <a:off x="362128" y="2530891"/>
            <a:ext cx="11467744" cy="1796217"/>
          </a:xfrm>
          <a:prstGeom prst="rect">
            <a:avLst/>
          </a:prstGeom>
        </p:spPr>
        <p:txBody>
          <a:bodyPr anchor="ctr"/>
          <a:lstStyle>
            <a:lvl1pPr algn="l" defTabSz="913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 algn="ctr"/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As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aplicações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estão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cada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vez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chemeClr val="tx1">
                    <a:lumMod val="50000"/>
                  </a:schemeClr>
                </a:solidFill>
              </a:rPr>
              <a:t>mais</a:t>
            </a:r>
            <a:r>
              <a:rPr lang="en-US" sz="66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6600" b="1" dirty="0" err="1">
                <a:solidFill>
                  <a:srgbClr val="7030A0"/>
                </a:solidFill>
              </a:rPr>
              <a:t>baseadas</a:t>
            </a:r>
            <a:r>
              <a:rPr lang="en-US" sz="6600" b="1" dirty="0">
                <a:solidFill>
                  <a:srgbClr val="7030A0"/>
                </a:solidFill>
              </a:rPr>
              <a:t> </a:t>
            </a:r>
            <a:r>
              <a:rPr lang="en-US" sz="6600" b="1" dirty="0" err="1">
                <a:solidFill>
                  <a:srgbClr val="7030A0"/>
                </a:solidFill>
              </a:rPr>
              <a:t>em</a:t>
            </a:r>
            <a:r>
              <a:rPr lang="en-US" sz="6600" b="1" dirty="0">
                <a:solidFill>
                  <a:srgbClr val="7030A0"/>
                </a:solidFill>
              </a:rPr>
              <a:t> </a:t>
            </a:r>
            <a:r>
              <a:rPr lang="en-US" sz="6600" b="1" dirty="0" err="1">
                <a:solidFill>
                  <a:srgbClr val="7030A0"/>
                </a:solidFill>
              </a:rPr>
              <a:t>serviços</a:t>
            </a:r>
            <a:r>
              <a:rPr lang="en-US" sz="6600" b="1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5" name="CaixaDeTexto 7">
            <a:extLst>
              <a:ext uri="{FF2B5EF4-FFF2-40B4-BE49-F238E27FC236}">
                <a16:creationId xmlns:a16="http://schemas.microsoft.com/office/drawing/2014/main" id="{F9F4C3FC-4CB7-4680-9F12-1A647FA0D34A}"/>
              </a:ext>
            </a:extLst>
          </p:cNvPr>
          <p:cNvSpPr txBox="1"/>
          <p:nvPr/>
        </p:nvSpPr>
        <p:spPr>
          <a:xfrm>
            <a:off x="9775595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2594215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spc="-300" dirty="0">
                <a:solidFill>
                  <a:schemeClr val="tx1"/>
                </a:solidFill>
                <a:cs typeface="Segoe UI Light" panose="020B0502040204020203" pitchFamily="34" charset="0"/>
              </a:rPr>
              <a:t>E se seu diretor te pedisse</a:t>
            </a:r>
            <a:endParaRPr lang="pt-BR" sz="5400" spc="-300" dirty="0">
              <a:solidFill>
                <a:srgbClr val="0096CC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24128" y="2084832"/>
            <a:ext cx="710341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 novo produto?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Expor uma API para os fornecedores?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Uma aplicação Android?</a:t>
            </a:r>
          </a:p>
          <a:p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B337D2-086D-4C7B-9E95-9A814EA9F4C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5E88D-F3D9-4AD5-AF11-564B0654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12" y="0"/>
            <a:ext cx="2214988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50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/>
              <a:t>Sua empresa</a:t>
            </a:r>
            <a:endParaRPr lang="pt-BR" sz="5400" spc="-300" dirty="0">
              <a:solidFill>
                <a:srgbClr val="0096CC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24128" y="2084832"/>
            <a:ext cx="101922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POSSUI UM PORTFOLIO DIVERSIFICADO DE APLICAÇÕES</a:t>
            </a:r>
            <a:b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B337D2-086D-4C7B-9E95-9A814EA9F4C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5C1B9-22D7-4CE8-AD24-B51EFE2251FB}"/>
              </a:ext>
            </a:extLst>
          </p:cNvPr>
          <p:cNvSpPr txBox="1"/>
          <p:nvPr/>
        </p:nvSpPr>
        <p:spPr>
          <a:xfrm>
            <a:off x="4013588" y="3162050"/>
            <a:ext cx="37411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Api’s</a:t>
            </a:r>
            <a:endParaRPr lang="pt-BR" sz="32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Desktop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Serviços Windows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803496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spc="-300" dirty="0">
                <a:solidFill>
                  <a:schemeClr val="tx1"/>
                </a:solidFill>
                <a:cs typeface="Segoe UI Light" panose="020B0502040204020203" pitchFamily="34" charset="0"/>
              </a:rPr>
              <a:t>Problemas</a:t>
            </a:r>
            <a:endParaRPr lang="pt-BR" sz="5400" spc="-300" dirty="0">
              <a:solidFill>
                <a:srgbClr val="0096CC"/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81485" y="2391255"/>
            <a:ext cx="5314515" cy="58477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 que fazer para autenticar?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B337D2-086D-4C7B-9E95-9A814EA9F4C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6" name="Retângulo 3">
            <a:extLst>
              <a:ext uri="{FF2B5EF4-FFF2-40B4-BE49-F238E27FC236}">
                <a16:creationId xmlns:a16="http://schemas.microsoft.com/office/drawing/2014/main" id="{10DB6B54-68EE-4CED-AA61-037B796920CE}"/>
              </a:ext>
            </a:extLst>
          </p:cNvPr>
          <p:cNvSpPr/>
          <p:nvPr/>
        </p:nvSpPr>
        <p:spPr>
          <a:xfrm>
            <a:off x="781485" y="3429000"/>
            <a:ext cx="6827913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Como autorizar os usuários e as </a:t>
            </a:r>
            <a:r>
              <a:rPr lang="pt-BR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api’s</a:t>
            </a:r>
            <a:r>
              <a:rPr lang="pt-BR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pic>
        <p:nvPicPr>
          <p:cNvPr id="7" name="Picture Placeholder 23">
            <a:extLst>
              <a:ext uri="{FF2B5EF4-FFF2-40B4-BE49-F238E27FC236}">
                <a16:creationId xmlns:a16="http://schemas.microsoft.com/office/drawing/2014/main" id="{A91FAEA2-4184-43FD-B832-B120628F3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r="38094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7342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C1FCCC61-5357-4F2F-9702-17E3495B4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376" y="155353"/>
            <a:ext cx="9576022" cy="63258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76941C-CF31-403F-9922-1B0254A9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708270" cy="1044801"/>
          </a:xfrm>
          <a:solidFill>
            <a:srgbClr val="660066">
              <a:alpha val="80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IdentityServer4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8FFBE-1627-4C43-8B6D-5A6E77895260}"/>
              </a:ext>
            </a:extLst>
          </p:cNvPr>
          <p:cNvSpPr txBox="1"/>
          <p:nvPr/>
        </p:nvSpPr>
        <p:spPr>
          <a:xfrm>
            <a:off x="1024128" y="1630017"/>
            <a:ext cx="8708270" cy="584775"/>
          </a:xfrm>
          <a:prstGeom prst="rect">
            <a:avLst/>
          </a:prstGeom>
          <a:solidFill>
            <a:srgbClr val="660066">
              <a:alpha val="80000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Um framework OAuth2 &amp; </a:t>
            </a:r>
            <a:r>
              <a:rPr lang="en-US" sz="3200" dirty="0" err="1">
                <a:solidFill>
                  <a:schemeClr val="bg1"/>
                </a:solidFill>
              </a:rPr>
              <a:t>OpenId</a:t>
            </a:r>
            <a:r>
              <a:rPr lang="en-US" sz="3200" dirty="0">
                <a:solidFill>
                  <a:schemeClr val="bg1"/>
                </a:solidFill>
              </a:rPr>
              <a:t> Connect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CaixaDeTexto 4">
            <a:extLst>
              <a:ext uri="{FF2B5EF4-FFF2-40B4-BE49-F238E27FC236}">
                <a16:creationId xmlns:a16="http://schemas.microsoft.com/office/drawing/2014/main" id="{DD77D5A8-CDC9-4CBC-B9BF-600CBD4AD8CE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3904643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IdentityServer4</a:t>
            </a:r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989416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É um provedor OIDC. Implementa os protocolos OIDC e OAuth2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3096000"/>
            <a:ext cx="4183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SSO &amp; Out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as a Service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Controle de Acesso às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API’s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Federation Gateway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Altamente Customizável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D11B8-0A6A-429F-8783-EA1BA2F96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57" y="2674253"/>
            <a:ext cx="4332128" cy="3151818"/>
          </a:xfrm>
          <a:prstGeom prst="rect">
            <a:avLst/>
          </a:prstGeom>
        </p:spPr>
      </p:pic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CD73745D-97AC-4AF9-B87D-B6663C14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190" y="80784"/>
            <a:ext cx="2209810" cy="6192000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</p:spTree>
    <p:extLst>
      <p:ext uri="{BB962C8B-B14F-4D97-AF65-F5344CB8AC3E}">
        <p14:creationId xmlns:p14="http://schemas.microsoft.com/office/powerpoint/2010/main" val="3470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67B60-C382-4D91-9A27-AA6D8C68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AUTH </a:t>
            </a:r>
            <a:r>
              <a:rPr lang="pt-BR" dirty="0" err="1"/>
              <a:t>vs</a:t>
            </a:r>
            <a:r>
              <a:rPr lang="pt-BR" dirty="0"/>
              <a:t> AUTH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7E1BC6-09DD-44D4-A185-9AC51EEDA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3200" b="1" dirty="0">
                <a:solidFill>
                  <a:srgbClr val="8037B7"/>
                </a:solidFill>
              </a:rPr>
              <a:t>Autenticação</a:t>
            </a:r>
            <a:endParaRPr lang="pt-BR" b="1" dirty="0">
              <a:solidFill>
                <a:srgbClr val="8037B7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78D0E5-F121-45FD-AC2E-882B09C32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7517" y="2179636"/>
            <a:ext cx="3679466" cy="82296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r>
              <a:rPr lang="pt-BR" sz="3200" b="1" dirty="0">
                <a:solidFill>
                  <a:srgbClr val="8037B7"/>
                </a:solidFill>
              </a:rPr>
              <a:t>Autorização</a:t>
            </a:r>
            <a:endParaRPr lang="pt-BR" b="1" dirty="0">
              <a:solidFill>
                <a:srgbClr val="8037B7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AA8F08-9361-4E3D-A19C-6D267EA2E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3953389" cy="334157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Verificar quem é você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Segurança em camadas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Single-factor authentication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Two-factor auth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Multi-factor auth</a:t>
            </a:r>
            <a:endParaRPr lang="pt-BR" sz="20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A33F0C-CD58-4EAB-A181-5D183D26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50" y="1"/>
            <a:ext cx="2258750" cy="6309360"/>
          </a:xfrm>
          <a:prstGeom prst="rect">
            <a:avLst/>
          </a:prstGeom>
        </p:spPr>
      </p:pic>
      <p:sp>
        <p:nvSpPr>
          <p:cNvPr id="14" name="CaixaDeTexto 4">
            <a:extLst>
              <a:ext uri="{FF2B5EF4-FFF2-40B4-BE49-F238E27FC236}">
                <a16:creationId xmlns:a16="http://schemas.microsoft.com/office/drawing/2014/main" id="{2613651B-D91F-4A51-9149-2E035D6BFD5A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454BA087-401B-4B5B-B1FC-C04576FE263D}"/>
              </a:ext>
            </a:extLst>
          </p:cNvPr>
          <p:cNvSpPr txBox="1">
            <a:spLocks/>
          </p:cNvSpPr>
          <p:nvPr/>
        </p:nvSpPr>
        <p:spPr>
          <a:xfrm>
            <a:off x="4977517" y="2967788"/>
            <a:ext cx="3953389" cy="33415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Verificar se você possui permissão para acessar um determinado recurso</a:t>
            </a:r>
          </a:p>
          <a:p>
            <a:pPr marL="630936" lvl="1" indent="-457200">
              <a:buFont typeface="Wingdings" panose="05000000000000000000" pitchFamily="2" charset="2"/>
              <a:buChar char="§"/>
            </a:pPr>
            <a:endParaRPr lang="pt-BR" sz="20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1" grpId="0" uiExpand="1" build="p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4885-D4DB-4140-9106-14ED7081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Oauth2</a:t>
            </a:r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339D15EB-9F94-4D74-976E-0305B73B17CF}"/>
              </a:ext>
            </a:extLst>
          </p:cNvPr>
          <p:cNvSpPr/>
          <p:nvPr/>
        </p:nvSpPr>
        <p:spPr>
          <a:xfrm>
            <a:off x="1024128" y="1989416"/>
            <a:ext cx="8899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Framework de autorização. </a:t>
            </a:r>
            <a:r>
              <a:rPr lang="pt-BR" sz="1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(RFC 6749)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F1F09-90D2-4FD6-8E1B-8EA71296B963}"/>
              </a:ext>
            </a:extLst>
          </p:cNvPr>
          <p:cNvSpPr txBox="1"/>
          <p:nvPr/>
        </p:nvSpPr>
        <p:spPr>
          <a:xfrm>
            <a:off x="1024128" y="2885785"/>
            <a:ext cx="5070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Roles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owner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Resource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Server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Client</a:t>
            </a:r>
            <a:endParaRPr lang="pt-BR" sz="2400" dirty="0">
              <a:solidFill>
                <a:srgbClr val="67217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pt-BR" sz="2400" dirty="0" err="1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Auth</a:t>
            </a:r>
            <a:r>
              <a:rPr lang="pt-BR" sz="2400" dirty="0">
                <a:solidFill>
                  <a:srgbClr val="67217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Server (IdentityServer4) </a:t>
            </a:r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93D73C04-983B-4BBA-9409-7FE3F8301565}"/>
              </a:ext>
            </a:extLst>
          </p:cNvPr>
          <p:cNvSpPr txBox="1"/>
          <p:nvPr/>
        </p:nvSpPr>
        <p:spPr>
          <a:xfrm>
            <a:off x="9596486" y="6380946"/>
            <a:ext cx="24886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rgbClr val="67217A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#VSSUMMIT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DFB03-FA33-4D2A-8A3D-C03969E2A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60" y="2451081"/>
            <a:ext cx="4514240" cy="37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2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ssummit">
      <a:dk1>
        <a:srgbClr val="8037B7"/>
      </a:dk1>
      <a:lt1>
        <a:srgbClr val="FFFFFF"/>
      </a:lt1>
      <a:dk2>
        <a:srgbClr val="FFFFFF"/>
      </a:dk2>
      <a:lt2>
        <a:srgbClr val="8037B7"/>
      </a:lt2>
      <a:accent1>
        <a:srgbClr val="000000"/>
      </a:accent1>
      <a:accent2>
        <a:srgbClr val="8037B7"/>
      </a:accent2>
      <a:accent3>
        <a:srgbClr val="660066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1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6963</TotalTime>
  <Words>339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31" baseType="lpstr">
      <vt:lpstr>Arial</vt:lpstr>
      <vt:lpstr>Calibri</vt:lpstr>
      <vt:lpstr>Lucida Grande</vt:lpstr>
      <vt:lpstr>Segoe</vt:lpstr>
      <vt:lpstr>Segoe UI Light</vt:lpstr>
      <vt:lpstr>Segoe ui light (Headings)</vt:lpstr>
      <vt:lpstr>Tw Cen MT</vt:lpstr>
      <vt:lpstr>Tw Cen MT Condensed</vt:lpstr>
      <vt:lpstr>Verdana</vt:lpstr>
      <vt:lpstr>Wingdings</vt:lpstr>
      <vt:lpstr>Wingdings 3</vt:lpstr>
      <vt:lpstr>Integral</vt:lpstr>
      <vt:lpstr>1_Titles &amp; Breakers</vt:lpstr>
      <vt:lpstr>Bruno brito bhdebrito@gmail.com</vt:lpstr>
      <vt:lpstr>Apresentação do PowerPoint</vt:lpstr>
      <vt:lpstr>E se seu diretor te pedisse</vt:lpstr>
      <vt:lpstr>Sua empresa</vt:lpstr>
      <vt:lpstr>Problemas</vt:lpstr>
      <vt:lpstr>IdentityServer4</vt:lpstr>
      <vt:lpstr>IdentityServer4</vt:lpstr>
      <vt:lpstr>AUTH vs AUTH</vt:lpstr>
      <vt:lpstr>Oauth2</vt:lpstr>
      <vt:lpstr>Openid connect</vt:lpstr>
      <vt:lpstr>JWT</vt:lpstr>
      <vt:lpstr>JWT</vt:lpstr>
      <vt:lpstr>JWE</vt:lpstr>
      <vt:lpstr>RECAPITULANDO</vt:lpstr>
      <vt:lpstr>demo</vt:lpstr>
      <vt:lpstr>Bruno brito bhdebrito@gmail.com</vt:lpstr>
      <vt:lpstr>OIDC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de patrocínio</dc:title>
  <dc:creator>Waldyr Felix</dc:creator>
  <cp:lastModifiedBy>bruno</cp:lastModifiedBy>
  <cp:revision>124</cp:revision>
  <dcterms:created xsi:type="dcterms:W3CDTF">2015-03-17T02:53:01Z</dcterms:created>
  <dcterms:modified xsi:type="dcterms:W3CDTF">2019-06-22T13:55:03Z</dcterms:modified>
</cp:coreProperties>
</file>